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44.jpg" ContentType="image/png"/>
  <Override PartName="/ppt/media/image45.jpg" ContentType="image/png"/>
  <Override PartName="/ppt/media/image46.jpg" ContentType="image/png"/>
  <Override PartName="/ppt/media/image47.jpg" ContentType="image/png"/>
  <Override PartName="/ppt/media/image49.jpg" ContentType="image/png"/>
  <Override PartName="/ppt/media/image50.JPG" ContentType="image/png"/>
  <Override PartName="/ppt/media/image53.jpg" ContentType="image/png"/>
  <Override PartName="/ppt/media/image56.jpg" ContentType="image/png"/>
  <Override PartName="/ppt/media/image5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37" r:id="rId9"/>
    <p:sldId id="331" r:id="rId10"/>
    <p:sldId id="340" r:id="rId11"/>
    <p:sldId id="342" r:id="rId12"/>
    <p:sldId id="344" r:id="rId13"/>
    <p:sldId id="339" r:id="rId14"/>
    <p:sldId id="345" r:id="rId15"/>
    <p:sldId id="312" r:id="rId16"/>
    <p:sldId id="313" r:id="rId17"/>
    <p:sldId id="295" r:id="rId18"/>
    <p:sldId id="288" r:id="rId19"/>
    <p:sldId id="296" r:id="rId20"/>
    <p:sldId id="338" r:id="rId21"/>
    <p:sldId id="343" r:id="rId22"/>
    <p:sldId id="341" r:id="rId23"/>
    <p:sldId id="320" r:id="rId24"/>
    <p:sldId id="325" r:id="rId25"/>
    <p:sldId id="326" r:id="rId26"/>
    <p:sldId id="334" r:id="rId27"/>
    <p:sldId id="335" r:id="rId28"/>
    <p:sldId id="321" r:id="rId29"/>
    <p:sldId id="315" r:id="rId30"/>
    <p:sldId id="306" r:id="rId31"/>
    <p:sldId id="328" r:id="rId32"/>
    <p:sldId id="316" r:id="rId33"/>
    <p:sldId id="317" r:id="rId34"/>
    <p:sldId id="329" r:id="rId35"/>
    <p:sldId id="330" r:id="rId36"/>
    <p:sldId id="310" r:id="rId37"/>
    <p:sldId id="311" r:id="rId38"/>
    <p:sldId id="280" r:id="rId39"/>
    <p:sldId id="264" r:id="rId40"/>
    <p:sldId id="290" r:id="rId41"/>
    <p:sldId id="276" r:id="rId42"/>
    <p:sldId id="297" r:id="rId43"/>
    <p:sldId id="298" r:id="rId44"/>
    <p:sldId id="299" r:id="rId45"/>
    <p:sldId id="292" r:id="rId46"/>
    <p:sldId id="300" r:id="rId47"/>
    <p:sldId id="302" r:id="rId48"/>
    <p:sldId id="303" r:id="rId49"/>
    <p:sldId id="304" r:id="rId50"/>
    <p:sldId id="307" r:id="rId51"/>
    <p:sldId id="308" r:id="rId52"/>
    <p:sldId id="284" r:id="rId53"/>
    <p:sldId id="257" r:id="rId54"/>
    <p:sldId id="259" r:id="rId55"/>
    <p:sldId id="289" r:id="rId56"/>
    <p:sldId id="283" r:id="rId57"/>
    <p:sldId id="285" r:id="rId58"/>
    <p:sldId id="293" r:id="rId59"/>
    <p:sldId id="294" r:id="rId60"/>
    <p:sldId id="260" r:id="rId61"/>
    <p:sldId id="287" r:id="rId62"/>
    <p:sldId id="263" r:id="rId63"/>
    <p:sldId id="286" r:id="rId64"/>
    <p:sldId id="281" r:id="rId65"/>
    <p:sldId id="282" r:id="rId66"/>
    <p:sldId id="277" r:id="rId67"/>
    <p:sldId id="274" r:id="rId68"/>
    <p:sldId id="275" r:id="rId69"/>
    <p:sldId id="272" r:id="rId70"/>
    <p:sldId id="273" r:id="rId71"/>
    <p:sldId id="266" r:id="rId72"/>
    <p:sldId id="271" r:id="rId73"/>
    <p:sldId id="270" r:id="rId74"/>
    <p:sldId id="268" r:id="rId75"/>
    <p:sldId id="265" r:id="rId76"/>
  </p:sldIdLst>
  <p:sldSz cx="9144000" cy="6858000" type="screen4x3"/>
  <p:notesSz cx="6858000" cy="9144000"/>
  <p:embeddedFontLst>
    <p:embeddedFont>
      <p:font typeface="Roboto" panose="020B0604020202020204" charset="0"/>
      <p:regular r:id="rId77"/>
      <p:bold r:id="rId78"/>
      <p:italic r:id="rId79"/>
      <p:boldItalic r:id="rId80"/>
    </p:embeddedFont>
    <p:embeddedFont>
      <p:font typeface="Roboto Condensed Light" panose="020B0604020202020204" charset="0"/>
      <p:regular r:id="rId81"/>
      <p:italic r:id="rId8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 autoAdjust="0"/>
    <p:restoredTop sz="92009" autoAdjust="0"/>
  </p:normalViewPr>
  <p:slideViewPr>
    <p:cSldViewPr snapToGrid="0" snapToObjects="1">
      <p:cViewPr varScale="1">
        <p:scale>
          <a:sx n="105" d="100"/>
          <a:sy n="105" d="100"/>
        </p:scale>
        <p:origin x="1860" y="78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font" Target="fonts/font3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4.fntdata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BITNG PROJECT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11/30/2020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STRAIN SENSOR</a:t>
            </a:r>
          </a:p>
        </p:txBody>
      </p:sp>
    </p:spTree>
    <p:extLst>
      <p:ext uri="{BB962C8B-B14F-4D97-AF65-F5344CB8AC3E}">
        <p14:creationId xmlns:p14="http://schemas.microsoft.com/office/powerpoint/2010/main" val="4179970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Strain Sensor: Round #1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 NW: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sitting, car, street, table&#10;&#10;Description automatically generated">
            <a:extLst>
              <a:ext uri="{FF2B5EF4-FFF2-40B4-BE49-F238E27FC236}">
                <a16:creationId xmlns:a16="http://schemas.microsoft.com/office/drawing/2014/main" id="{05DD8A8F-B217-4984-AEAB-43E1696B6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02" t="28180" r="33736" b="34127"/>
          <a:stretch/>
        </p:blipFill>
        <p:spPr>
          <a:xfrm>
            <a:off x="6061795" y="990570"/>
            <a:ext cx="2933329" cy="4084972"/>
          </a:xfrm>
          <a:prstGeom prst="rect">
            <a:avLst/>
          </a:prstGeom>
        </p:spPr>
      </p:pic>
      <p:pic>
        <p:nvPicPr>
          <p:cNvPr id="9" name="Picture 8" descr="A picture containing bed, sitting, laying, covered&#10;&#10;Description automatically generated">
            <a:extLst>
              <a:ext uri="{FF2B5EF4-FFF2-40B4-BE49-F238E27FC236}">
                <a16:creationId xmlns:a16="http://schemas.microsoft.com/office/drawing/2014/main" id="{5FF4B150-8757-4F52-A2F0-B52A364FF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38" t="28181" r="33799" b="11594"/>
          <a:stretch/>
        </p:blipFill>
        <p:spPr>
          <a:xfrm>
            <a:off x="3993558" y="1158532"/>
            <a:ext cx="1684865" cy="3749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B5CFA1-A4B2-4CD8-9282-A8C0E3B0253B}"/>
              </a:ext>
            </a:extLst>
          </p:cNvPr>
          <p:cNvSpPr txBox="1"/>
          <p:nvPr/>
        </p:nvSpPr>
        <p:spPr>
          <a:xfrm>
            <a:off x="5266944" y="5993407"/>
            <a:ext cx="153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Broken pads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3C52-C706-4E33-A1EC-14BB87D82465}"/>
              </a:ext>
            </a:extLst>
          </p:cNvPr>
          <p:cNvSpPr txBox="1"/>
          <p:nvPr/>
        </p:nvSpPr>
        <p:spPr>
          <a:xfrm>
            <a:off x="3299798" y="5776776"/>
            <a:ext cx="153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enough nano-wires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E4EB3C-C4A2-4C73-9BE0-72F83EAFF193}"/>
              </a:ext>
            </a:extLst>
          </p:cNvPr>
          <p:cNvCxnSpPr>
            <a:stCxn id="12" idx="0"/>
          </p:cNvCxnSpPr>
          <p:nvPr/>
        </p:nvCxnSpPr>
        <p:spPr>
          <a:xfrm flipV="1">
            <a:off x="4067894" y="4544568"/>
            <a:ext cx="504106" cy="1232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6BE57D-A00B-4A2D-B90D-7AE6AC68545C}"/>
              </a:ext>
            </a:extLst>
          </p:cNvPr>
          <p:cNvCxnSpPr>
            <a:stCxn id="10" idx="0"/>
          </p:cNvCxnSpPr>
          <p:nvPr/>
        </p:nvCxnSpPr>
        <p:spPr>
          <a:xfrm flipV="1">
            <a:off x="6035040" y="4544568"/>
            <a:ext cx="1938528" cy="1448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03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Sensor: Round #2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 NW: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Conductivity Test: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PDMS: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ASSEMBLY: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ENCAPSULATION: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DF01281-D31F-4414-AF36-47390E755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306266"/>
            <a:ext cx="3429000" cy="45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4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36094"/>
          </a:xfrm>
        </p:spPr>
        <p:txBody>
          <a:bodyPr>
            <a:normAutofit/>
          </a:bodyPr>
          <a:lstStyle/>
          <a:p>
            <a:r>
              <a:rPr lang="en-US" dirty="0"/>
              <a:t>LP ECG:</a:t>
            </a:r>
            <a:endParaRPr lang="en-US" strike="sngStrike" dirty="0"/>
          </a:p>
          <a:p>
            <a:pPr lvl="1"/>
            <a:r>
              <a:rPr lang="en-US" dirty="0"/>
              <a:t>Firmware development</a:t>
            </a:r>
          </a:p>
          <a:p>
            <a:pPr lvl="1"/>
            <a:r>
              <a:rPr lang="en-US" dirty="0"/>
              <a:t>Flexible PCB design</a:t>
            </a:r>
          </a:p>
          <a:p>
            <a:r>
              <a:rPr lang="en-US" dirty="0"/>
              <a:t>Shriner’s Project:</a:t>
            </a:r>
          </a:p>
          <a:p>
            <a:pPr lvl="1"/>
            <a:r>
              <a:rPr lang="en-US" dirty="0"/>
              <a:t>Sensor manufacturing:</a:t>
            </a:r>
          </a:p>
          <a:p>
            <a:pPr lvl="2"/>
            <a:r>
              <a:rPr lang="en-US" dirty="0"/>
              <a:t>Strain sensors (2X)</a:t>
            </a:r>
          </a:p>
          <a:p>
            <a:pPr lvl="3"/>
            <a:r>
              <a:rPr lang="en-US" dirty="0"/>
              <a:t>Trial #3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(11/30/20 – 12/7/20)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124701"/>
              </p:ext>
            </p:extLst>
          </p:nvPr>
        </p:nvGraphicFramePr>
        <p:xfrm>
          <a:off x="285748" y="1174774"/>
          <a:ext cx="8361105" cy="4494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6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11/23-11/30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11/30-12/07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12/07-12/14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12/14-12/21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12/21-12/28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12/28-1/4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1/4-1/11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POWER ECG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strike="sngStrike" dirty="0"/>
                        <a:t>-PCB ASSEMBLY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strike="sngStrike" dirty="0"/>
                        <a:t>-HARDWARE DEBUGGING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3559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strike="sngStrike" dirty="0"/>
                        <a:t>-PCB ASSEMBLY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-PRESSURE SENSOR 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14144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strike="noStrike" dirty="0"/>
                        <a:t>-STRAIN SENSOR MANUFACTURING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052330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91064" y="365238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4977393" y="370846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3CF807-E54B-4191-9705-B6A3A347D62D}"/>
              </a:ext>
            </a:extLst>
          </p:cNvPr>
          <p:cNvSpPr/>
          <p:nvPr/>
        </p:nvSpPr>
        <p:spPr>
          <a:xfrm>
            <a:off x="4974410" y="2724833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638C07B-1BB8-4CF7-B8F2-B8B17FAA372C}"/>
              </a:ext>
            </a:extLst>
          </p:cNvPr>
          <p:cNvSpPr/>
          <p:nvPr/>
        </p:nvSpPr>
        <p:spPr>
          <a:xfrm>
            <a:off x="4270158" y="2659334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CA8F63-42FD-4EF4-8025-C71582966DAA}"/>
              </a:ext>
            </a:extLst>
          </p:cNvPr>
          <p:cNvSpPr/>
          <p:nvPr/>
        </p:nvSpPr>
        <p:spPr>
          <a:xfrm>
            <a:off x="4974409" y="537947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F346CE-5400-4869-8AC6-6B31D38DA4D4}"/>
              </a:ext>
            </a:extLst>
          </p:cNvPr>
          <p:cNvSpPr/>
          <p:nvPr/>
        </p:nvSpPr>
        <p:spPr>
          <a:xfrm>
            <a:off x="4974408" y="307143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44D409-C762-4DA1-953C-598C96C4CDF8}"/>
              </a:ext>
            </a:extLst>
          </p:cNvPr>
          <p:cNvSpPr/>
          <p:nvPr/>
        </p:nvSpPr>
        <p:spPr>
          <a:xfrm>
            <a:off x="5635761" y="503998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CAPACITANCE SENSOR</a:t>
            </a:r>
          </a:p>
        </p:txBody>
      </p:sp>
    </p:spTree>
    <p:extLst>
      <p:ext uri="{BB962C8B-B14F-4D97-AF65-F5344CB8AC3E}">
        <p14:creationId xmlns:p14="http://schemas.microsoft.com/office/powerpoint/2010/main" val="1958280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picture containing sitting, photo, train, standing&#10;&#10;Description automatically generated">
            <a:extLst>
              <a:ext uri="{FF2B5EF4-FFF2-40B4-BE49-F238E27FC236}">
                <a16:creationId xmlns:a16="http://schemas.microsoft.com/office/drawing/2014/main" id="{CB483890-2B78-4BB1-94BD-DCE450F3B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25164" r="20900" b="33060"/>
          <a:stretch/>
        </p:blipFill>
        <p:spPr>
          <a:xfrm>
            <a:off x="5504688" y="886595"/>
            <a:ext cx="2715768" cy="1825978"/>
          </a:xfrm>
          <a:prstGeom prst="rect">
            <a:avLst/>
          </a:prstGeom>
        </p:spPr>
      </p:pic>
      <p:pic>
        <p:nvPicPr>
          <p:cNvPr id="8" name="Picture 7" descr="A picture containing necklace&#10;&#10;Description automatically generated">
            <a:extLst>
              <a:ext uri="{FF2B5EF4-FFF2-40B4-BE49-F238E27FC236}">
                <a16:creationId xmlns:a16="http://schemas.microsoft.com/office/drawing/2014/main" id="{D5C11D0F-2307-4C75-B3F3-FF202E536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0" t="29200" r="19422" b="32267"/>
          <a:stretch/>
        </p:blipFill>
        <p:spPr>
          <a:xfrm>
            <a:off x="5417820" y="3227832"/>
            <a:ext cx="2889504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1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LP ECG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rk-10 Force Gauge Series 7 | Quality Control Solutions, Inc. | Web Store">
            <a:extLst>
              <a:ext uri="{FF2B5EF4-FFF2-40B4-BE49-F238E27FC236}">
                <a16:creationId xmlns:a16="http://schemas.microsoft.com/office/drawing/2014/main" id="{90FF8B63-2B88-4830-976E-DC1954F3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77" y="1293778"/>
            <a:ext cx="3835305" cy="38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0089B-CE5F-4F1A-A33D-DE7B83A1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Capacitance/Force 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640FC-E27E-4408-95E4-1C7DE4121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5960872" cy="4961480"/>
          </a:xfrm>
        </p:spPr>
        <p:txBody>
          <a:bodyPr/>
          <a:lstStyle/>
          <a:p>
            <a:r>
              <a:rPr lang="en-US" dirty="0"/>
              <a:t>Mark-10 Force Gauge</a:t>
            </a:r>
          </a:p>
          <a:p>
            <a:pPr lvl="1"/>
            <a:r>
              <a:rPr lang="en-US" dirty="0"/>
              <a:t>Automated testing characterization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3CE8F-E8B1-49AF-80E2-206B1B543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6" y="4693594"/>
            <a:ext cx="4085617" cy="20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4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20% ~ 10 pF</a:t>
            </a:r>
          </a:p>
          <a:p>
            <a:endParaRPr lang="en-US" dirty="0"/>
          </a:p>
        </p:txBody>
      </p:sp>
      <p:pic>
        <p:nvPicPr>
          <p:cNvPr id="5" name="Picture 2" descr="C:\Users\Robert Herbert\Downloads\IMG_4217.jpg">
            <a:extLst>
              <a:ext uri="{FF2B5EF4-FFF2-40B4-BE49-F238E27FC236}">
                <a16:creationId xmlns:a16="http://schemas.microsoft.com/office/drawing/2014/main" id="{224293A2-BD4F-4ECC-87FF-7DBB355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0086" r="12419" b="20733"/>
          <a:stretch/>
        </p:blipFill>
        <p:spPr bwMode="auto">
          <a:xfrm>
            <a:off x="6476999" y="1903079"/>
            <a:ext cx="1828801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obert Herbert\Downloads\IMG_4219.jpg">
            <a:extLst>
              <a:ext uri="{FF2B5EF4-FFF2-40B4-BE49-F238E27FC236}">
                <a16:creationId xmlns:a16="http://schemas.microsoft.com/office/drawing/2014/main" id="{9CD8A355-BBB4-49BB-A792-BDAC8180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4" t="43799" b="1"/>
          <a:stretch/>
        </p:blipFill>
        <p:spPr bwMode="auto">
          <a:xfrm>
            <a:off x="6477000" y="355398"/>
            <a:ext cx="1828800" cy="11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B138383-EC22-43B0-A47A-E3B6547E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0834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D821911-F20E-4E89-BD4F-118E7A7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04" y="3956196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159D5-929E-4FC5-9D1C-CE845078A60B}"/>
              </a:ext>
            </a:extLst>
          </p:cNvPr>
          <p:cNvSpPr/>
          <p:nvPr/>
        </p:nvSpPr>
        <p:spPr>
          <a:xfrm>
            <a:off x="1496822" y="6394596"/>
            <a:ext cx="249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Increasing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33977-4AEC-4164-AEB0-57C25BE00540}"/>
              </a:ext>
            </a:extLst>
          </p:cNvPr>
          <p:cNvCxnSpPr/>
          <p:nvPr/>
        </p:nvCxnSpPr>
        <p:spPr>
          <a:xfrm>
            <a:off x="2184304" y="6397644"/>
            <a:ext cx="1143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Sensitivity: 0.133 pF/kPa</a:t>
            </a:r>
          </a:p>
          <a:p>
            <a:r>
              <a:rPr lang="en-US" dirty="0"/>
              <a:t>Pressure threshold &gt; 0.5 kPa</a:t>
            </a:r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EA9BED-F70D-40E4-BC99-E69C1D7A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40" y="3538637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46239D9F-7194-4CC7-87DC-BE7C6E61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40" y="3544733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7B0F1C8-E5AC-4B8C-8899-CB5A0D0E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9" y="3538637"/>
            <a:ext cx="304981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FE5A9-ACDD-465A-8FFC-B1A46A03CC77}"/>
              </a:ext>
            </a:extLst>
          </p:cNvPr>
          <p:cNvSpPr/>
          <p:nvPr/>
        </p:nvSpPr>
        <p:spPr>
          <a:xfrm>
            <a:off x="951098" y="3340338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example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1FE17-AC07-44BD-B822-732EDFDACB43}"/>
              </a:ext>
            </a:extLst>
          </p:cNvPr>
          <p:cNvSpPr/>
          <p:nvPr/>
        </p:nvSpPr>
        <p:spPr>
          <a:xfrm>
            <a:off x="3695338" y="3333884"/>
            <a:ext cx="204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capacitance change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80EEFC-7937-46F4-B62A-19B37165DD2E}"/>
              </a:ext>
            </a:extLst>
          </p:cNvPr>
          <p:cNvSpPr/>
          <p:nvPr/>
        </p:nvSpPr>
        <p:spPr>
          <a:xfrm>
            <a:off x="6949868" y="3330823"/>
            <a:ext cx="163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percent change</a:t>
            </a:r>
          </a:p>
        </p:txBody>
      </p:sp>
    </p:spTree>
    <p:extLst>
      <p:ext uri="{BB962C8B-B14F-4D97-AF65-F5344CB8AC3E}">
        <p14:creationId xmlns:p14="http://schemas.microsoft.com/office/powerpoint/2010/main" val="777116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3FA-979B-45F5-B708-1EE20354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BDA-461B-4549-8B74-E516BD563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046807"/>
            <a:ext cx="8572500" cy="1660882"/>
          </a:xfrm>
        </p:spPr>
        <p:txBody>
          <a:bodyPr>
            <a:normAutofit/>
          </a:bodyPr>
          <a:lstStyle/>
          <a:p>
            <a:r>
              <a:rPr lang="en-US" dirty="0"/>
              <a:t>Capacitor area (prior art): 3mm x 5mm</a:t>
            </a:r>
          </a:p>
          <a:p>
            <a:r>
              <a:rPr lang="en-US" dirty="0"/>
              <a:t>Initial capacitance: 52 pF</a:t>
            </a:r>
          </a:p>
          <a:p>
            <a:r>
              <a:rPr lang="en-US" dirty="0"/>
              <a:t>Sensitivity: 0.133 pF/ kPa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D48B72-0C0F-4DB9-9314-6A09D4E4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09221"/>
              </p:ext>
            </p:extLst>
          </p:nvPr>
        </p:nvGraphicFramePr>
        <p:xfrm>
          <a:off x="362720" y="2604366"/>
          <a:ext cx="7889091" cy="323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354">
                  <a:extLst>
                    <a:ext uri="{9D8B030D-6E8A-4147-A177-3AD203B41FA5}">
                      <a16:colId xmlns:a16="http://schemas.microsoft.com/office/drawing/2014/main" val="2389987639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1143829566"/>
                    </a:ext>
                  </a:extLst>
                </a:gridCol>
                <a:gridCol w="2197240">
                  <a:extLst>
                    <a:ext uri="{9D8B030D-6E8A-4147-A177-3AD203B41FA5}">
                      <a16:colId xmlns:a16="http://schemas.microsoft.com/office/drawing/2014/main" val="1533189703"/>
                    </a:ext>
                  </a:extLst>
                </a:gridCol>
              </a:tblGrid>
              <a:tr h="43179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Low threshold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High Threshold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83449834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force (g/N)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 / 0.0392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 / 1.764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18712505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pressure (kPa)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1.568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70.56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2281449574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Capacitance change (pF/%)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0.2085 / 0.4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9.384 / 18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763221578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CDC units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910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40,999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343010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63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IRB PROPOSAL</a:t>
            </a:r>
          </a:p>
        </p:txBody>
      </p:sp>
    </p:spTree>
    <p:extLst>
      <p:ext uri="{BB962C8B-B14F-4D97-AF65-F5344CB8AC3E}">
        <p14:creationId xmlns:p14="http://schemas.microsoft.com/office/powerpoint/2010/main" val="406994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IRB proposal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Draft X01: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X03: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X04: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11/2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08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17E-F017-4E05-81EB-CC014F9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Semmes Weinstein scale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2FA8B-5DD5-470E-ADC7-33F7C32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42" y="2019574"/>
            <a:ext cx="6281316" cy="4637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8BD0A-B53A-45E9-9C8B-4D74C0901062}"/>
              </a:ext>
            </a:extLst>
          </p:cNvPr>
          <p:cNvSpPr/>
          <p:nvPr/>
        </p:nvSpPr>
        <p:spPr>
          <a:xfrm>
            <a:off x="1313895" y="4464493"/>
            <a:ext cx="6480699" cy="177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61B48-8CB8-4475-96AD-3E2F29174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353688" cy="4961480"/>
          </a:xfrm>
        </p:spPr>
        <p:txBody>
          <a:bodyPr/>
          <a:lstStyle/>
          <a:p>
            <a:r>
              <a:rPr lang="en-US" dirty="0"/>
              <a:t>4-180 grams of target force</a:t>
            </a:r>
          </a:p>
        </p:txBody>
      </p:sp>
    </p:spTree>
    <p:extLst>
      <p:ext uri="{BB962C8B-B14F-4D97-AF65-F5344CB8AC3E}">
        <p14:creationId xmlns:p14="http://schemas.microsoft.com/office/powerpoint/2010/main" val="3833690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D97CF-0902-4E78-ACA8-0B0EAA2098FC}"/>
              </a:ext>
            </a:extLst>
          </p:cNvPr>
          <p:cNvSpPr txBox="1"/>
          <p:nvPr/>
        </p:nvSpPr>
        <p:spPr>
          <a:xfrm>
            <a:off x="7057748" y="1455938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~60mm x ~40mm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E7E6C-E8DD-437C-8006-21C787C9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2180228"/>
            <a:ext cx="6285390" cy="40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11B3-77BA-4C9F-924B-83046A96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73" y="1057360"/>
            <a:ext cx="6709854" cy="5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4 Capacitance sensors**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3C62-91B0-4BEE-9557-E8D32CAB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7269"/>
            <a:ext cx="6195874" cy="48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D959-DB83-41BB-A86C-AD646B2C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1215482"/>
            <a:ext cx="6587231" cy="4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8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09D35-00A6-4E12-A3AA-B246EF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7" y="1047565"/>
            <a:ext cx="6758126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8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LP ECG</a:t>
            </a:r>
          </a:p>
          <a:p>
            <a:pPr lvl="1"/>
            <a:r>
              <a:rPr lang="en-US" dirty="0"/>
              <a:t>Firmware development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910FA-9DE0-46DB-8833-5714640E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45" y="399095"/>
            <a:ext cx="4509856" cy="2471624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C7FDE8-AF9E-4954-9E8E-89E09377B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9" t="35502" r="34442" b="27475"/>
          <a:stretch/>
        </p:blipFill>
        <p:spPr>
          <a:xfrm rot="5400000">
            <a:off x="4817752" y="2296340"/>
            <a:ext cx="2953042" cy="449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5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LP ECG PROJECT</a:t>
            </a:r>
          </a:p>
        </p:txBody>
      </p:sp>
    </p:spTree>
    <p:extLst>
      <p:ext uri="{BB962C8B-B14F-4D97-AF65-F5344CB8AC3E}">
        <p14:creationId xmlns:p14="http://schemas.microsoft.com/office/powerpoint/2010/main" val="22749282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D9B17-B95A-4578-8393-5BC99135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321" y="200721"/>
            <a:ext cx="4264653" cy="313409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BCB95922-3B13-41D2-BBCF-092AE8538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0" t="19192" r="11700" b="25994"/>
          <a:stretch/>
        </p:blipFill>
        <p:spPr>
          <a:xfrm>
            <a:off x="3844029" y="3636547"/>
            <a:ext cx="3968496" cy="29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840F-3804-4867-9F90-4BEAC6D6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54AB-7597-4332-BA16-265D20AE1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649403" cy="5441796"/>
          </a:xfrm>
        </p:spPr>
        <p:txBody>
          <a:bodyPr/>
          <a:lstStyle/>
          <a:p>
            <a:r>
              <a:rPr lang="en-US" dirty="0"/>
              <a:t>ECG</a:t>
            </a:r>
          </a:p>
          <a:p>
            <a:pPr lvl="1"/>
            <a:r>
              <a:rPr lang="en-US" strike="sngStrike" dirty="0"/>
              <a:t>MAX30003</a:t>
            </a:r>
          </a:p>
          <a:p>
            <a:pPr lvl="2"/>
            <a:r>
              <a:rPr lang="en-US" strike="sngStrike" dirty="0"/>
              <a:t>Drivers</a:t>
            </a:r>
          </a:p>
          <a:p>
            <a:pPr lvl="1"/>
            <a:r>
              <a:rPr lang="en-US" strike="sngStrike" dirty="0"/>
              <a:t>Optimization</a:t>
            </a:r>
          </a:p>
          <a:p>
            <a:r>
              <a:rPr lang="en-US" dirty="0"/>
              <a:t>FRAM</a:t>
            </a:r>
          </a:p>
          <a:p>
            <a:pPr lvl="1"/>
            <a:r>
              <a:rPr lang="en-US" strike="sngStrike" dirty="0"/>
              <a:t>CY15B108QI</a:t>
            </a:r>
          </a:p>
          <a:p>
            <a:pPr lvl="2"/>
            <a:r>
              <a:rPr lang="en-US" strike="sngStrike" dirty="0"/>
              <a:t>Drivers</a:t>
            </a:r>
          </a:p>
          <a:p>
            <a:pPr lvl="1"/>
            <a:r>
              <a:rPr lang="en-US" strike="sngStrike" dirty="0"/>
              <a:t>Optimization</a:t>
            </a:r>
          </a:p>
          <a:p>
            <a:r>
              <a:rPr lang="en-US" dirty="0"/>
              <a:t>NRF52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Power Optimization</a:t>
            </a:r>
          </a:p>
          <a:p>
            <a:pPr lvl="1"/>
            <a:r>
              <a:rPr lang="en-US" strike="sngStrike" dirty="0"/>
              <a:t>RTC</a:t>
            </a:r>
          </a:p>
          <a:p>
            <a:r>
              <a:rPr lang="en-US" dirty="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15898547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3592</TotalTime>
  <Words>2557</Words>
  <Application>Microsoft Office PowerPoint</Application>
  <PresentationFormat>On-screen Show (4:3)</PresentationFormat>
  <Paragraphs>585</Paragraphs>
  <Slides>73</Slides>
  <Notes>0</Notes>
  <HiddenSlides>62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Roboto Condensed Light</vt:lpstr>
      <vt:lpstr>Roboto</vt:lpstr>
      <vt:lpstr>Arial</vt:lpstr>
      <vt:lpstr>Custom Design</vt:lpstr>
      <vt:lpstr>1_Custom Design</vt:lpstr>
      <vt:lpstr>2_Custom Design</vt:lpstr>
      <vt:lpstr>BITNG PROJECT UPDATE</vt:lpstr>
      <vt:lpstr>Outline</vt:lpstr>
      <vt:lpstr>PROGRESS TO DATE</vt:lpstr>
      <vt:lpstr>Progress from last week</vt:lpstr>
      <vt:lpstr>SHRINER’S PROJECT</vt:lpstr>
      <vt:lpstr>PCB design</vt:lpstr>
      <vt:lpstr>LP ECG PROJECT</vt:lpstr>
      <vt:lpstr>PCB design</vt:lpstr>
      <vt:lpstr>Firmware</vt:lpstr>
      <vt:lpstr>STRAIN SENSOR</vt:lpstr>
      <vt:lpstr>Strain Sensor: Round #1</vt:lpstr>
      <vt:lpstr>Strain Sensor: Round #2</vt:lpstr>
      <vt:lpstr>PATH FORWARD</vt:lpstr>
      <vt:lpstr>Path forward (11/30/20 – 12/7/20)</vt:lpstr>
      <vt:lpstr>SCHEDULE</vt:lpstr>
      <vt:lpstr>Schedule Gantt chart</vt:lpstr>
      <vt:lpstr>APPENDIX</vt:lpstr>
      <vt:lpstr>CAPACITANCE SENSOR</vt:lpstr>
      <vt:lpstr>Capacitance sensor</vt:lpstr>
      <vt:lpstr>Capacitance/Force characterization</vt:lpstr>
      <vt:lpstr>Capacitor sensors</vt:lpstr>
      <vt:lpstr>Capacitor sensors</vt:lpstr>
      <vt:lpstr>Capacitance sensor design</vt:lpstr>
      <vt:lpstr>IRB PROPOSAL</vt:lpstr>
      <vt:lpstr>IRB proposal</vt:lpstr>
      <vt:lpstr>Semmes Weinstein scale</vt:lpstr>
      <vt:lpstr>Block diagram-motherboard</vt:lpstr>
      <vt:lpstr>Block diagram-sensory sensing</vt:lpstr>
      <vt:lpstr>PCB design</vt:lpstr>
      <vt:lpstr>Resistive sensing circuit</vt:lpstr>
      <vt:lpstr>Capacitive sensing circuit</vt:lpstr>
      <vt:lpstr>Power circuit</vt:lpstr>
      <vt:lpstr>MCU circuit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 Demolder</cp:lastModifiedBy>
  <cp:revision>251</cp:revision>
  <dcterms:created xsi:type="dcterms:W3CDTF">2016-03-09T16:46:53Z</dcterms:created>
  <dcterms:modified xsi:type="dcterms:W3CDTF">2020-11-30T05:57:13Z</dcterms:modified>
</cp:coreProperties>
</file>